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Nunito"/>
      <p:regular r:id="rId14"/>
      <p:bold r:id="rId15"/>
      <p:italic r:id="rId16"/>
      <p:boldItalic r:id="rId17"/>
    </p:embeddedFont>
    <p:embeddedFont>
      <p:font typeface="Fira Sans Extra Condensed Medium"/>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FiraSansExtraCondensedMedium-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bold.fntdata"/><Relationship Id="rId14" Type="http://schemas.openxmlformats.org/officeDocument/2006/relationships/font" Target="fonts/Nunito-regular.fntdata"/><Relationship Id="rId17" Type="http://schemas.openxmlformats.org/officeDocument/2006/relationships/font" Target="fonts/Nunito-boldItalic.fntdata"/><Relationship Id="rId16" Type="http://schemas.openxmlformats.org/officeDocument/2006/relationships/font" Target="fonts/Nunito-italic.fntdata"/><Relationship Id="rId5" Type="http://schemas.openxmlformats.org/officeDocument/2006/relationships/notesMaster" Target="notesMasters/notesMaster1.xml"/><Relationship Id="rId19" Type="http://schemas.openxmlformats.org/officeDocument/2006/relationships/font" Target="fonts/FiraSansExtraCondensedMedium-bold.fntdata"/><Relationship Id="rId6" Type="http://schemas.openxmlformats.org/officeDocument/2006/relationships/slide" Target="slides/slide1.xml"/><Relationship Id="rId18" Type="http://schemas.openxmlformats.org/officeDocument/2006/relationships/font" Target="fonts/FiraSansExtraCondensedMedium-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69aab82dd1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69aab82dd1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9aab82dd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9aab82dd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9aab82dd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9aab82d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9aab82dd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9aab82dd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9aab82dd1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69aab82dd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9aab82dd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69aab82dd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69aab82dd1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69aab82dd1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latin typeface="Calibri"/>
                <a:ea typeface="Calibri"/>
                <a:cs typeface="Calibri"/>
                <a:sym typeface="Calibri"/>
              </a:rPr>
              <a:t>Unimore Smart Bottle</a:t>
            </a:r>
            <a:endParaRPr b="1" sz="6000">
              <a:solidFill>
                <a:srgbClr val="000000"/>
              </a:solidFill>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a:t>Colombari Mattia, Pirrelli Marco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Why </a:t>
            </a:r>
            <a:r>
              <a:rPr lang="it"/>
              <a:t>Unimore Smart Bottle?</a:t>
            </a:r>
            <a:endParaRPr sz="2200"/>
          </a:p>
        </p:txBody>
      </p:sp>
      <p:sp>
        <p:nvSpPr>
          <p:cNvPr id="135" name="Google Shape;135;p14"/>
          <p:cNvSpPr txBox="1"/>
          <p:nvPr>
            <p:ph idx="1" type="body"/>
          </p:nvPr>
        </p:nvSpPr>
        <p:spPr>
          <a:xfrm>
            <a:off x="819150" y="1926850"/>
            <a:ext cx="4669800" cy="2511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t"/>
              <a:t>In modern society, health and wellness are becoming an increasingly important part of culture</a:t>
            </a:r>
            <a:endParaRPr/>
          </a:p>
          <a:p>
            <a:pPr indent="-311150" lvl="0" marL="457200" rtl="0" algn="l">
              <a:spcBef>
                <a:spcPts val="1000"/>
              </a:spcBef>
              <a:spcAft>
                <a:spcPts val="0"/>
              </a:spcAft>
              <a:buSzPts val="1300"/>
              <a:buChar char="●"/>
            </a:pPr>
            <a:r>
              <a:rPr lang="it"/>
              <a:t>Wellness has now fully become part a company’s brand and identity. It shows the company’s effort in creating a better environment for both its workers and clients</a:t>
            </a:r>
            <a:endParaRPr/>
          </a:p>
          <a:p>
            <a:pPr indent="-311150" lvl="0" marL="457200" rtl="0" algn="l">
              <a:spcBef>
                <a:spcPts val="1000"/>
              </a:spcBef>
              <a:spcAft>
                <a:spcPts val="0"/>
              </a:spcAft>
              <a:buSzPts val="1300"/>
              <a:buChar char="●"/>
            </a:pPr>
            <a:r>
              <a:rPr lang="it"/>
              <a:t>Hydration is one most important factors for a person’s wellbeing</a:t>
            </a:r>
            <a:endParaRPr/>
          </a:p>
        </p:txBody>
      </p:sp>
      <p:pic>
        <p:nvPicPr>
          <p:cNvPr id="136" name="Google Shape;136;p14"/>
          <p:cNvPicPr preferRelativeResize="0"/>
          <p:nvPr/>
        </p:nvPicPr>
        <p:blipFill rotWithShape="1">
          <a:blip r:embed="rId3">
            <a:alphaModFix/>
          </a:blip>
          <a:srcRect b="8554" l="4527" r="14336" t="9899"/>
          <a:stretch/>
        </p:blipFill>
        <p:spPr>
          <a:xfrm rot="-5400000">
            <a:off x="5759926" y="1560575"/>
            <a:ext cx="3282299" cy="2474051"/>
          </a:xfrm>
          <a:prstGeom prst="rect">
            <a:avLst/>
          </a:prstGeom>
          <a:noFill/>
          <a:ln>
            <a:noFill/>
          </a:ln>
          <a:effectLst>
            <a:outerShdw blurRad="185738" rotWithShape="0" algn="bl">
              <a:srgbClr val="6AA84F">
                <a:alpha val="64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33648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What does it do?</a:t>
            </a:r>
            <a:endParaRPr/>
          </a:p>
        </p:txBody>
      </p:sp>
      <p:sp>
        <p:nvSpPr>
          <p:cNvPr id="142" name="Google Shape;142;p15"/>
          <p:cNvSpPr txBox="1"/>
          <p:nvPr>
            <p:ph idx="1" type="body"/>
          </p:nvPr>
        </p:nvSpPr>
        <p:spPr>
          <a:xfrm>
            <a:off x="819150" y="1926850"/>
            <a:ext cx="3473100" cy="2511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t"/>
              <a:t>Allows the user to keep track of their water intake in an easy and engaging manner</a:t>
            </a:r>
            <a:endParaRPr/>
          </a:p>
          <a:p>
            <a:pPr indent="-311150" lvl="0" marL="457200" rtl="0" algn="l">
              <a:spcBef>
                <a:spcPts val="1000"/>
              </a:spcBef>
              <a:spcAft>
                <a:spcPts val="0"/>
              </a:spcAft>
              <a:buSzPts val="1300"/>
              <a:buChar char="●"/>
            </a:pPr>
            <a:r>
              <a:rPr lang="it"/>
              <a:t>Facilitates adopting correct drinking habits</a:t>
            </a:r>
            <a:endParaRPr/>
          </a:p>
          <a:p>
            <a:pPr indent="-311150" lvl="0" marL="457200" rtl="0" algn="l">
              <a:spcBef>
                <a:spcPts val="1000"/>
              </a:spcBef>
              <a:spcAft>
                <a:spcPts val="0"/>
              </a:spcAft>
              <a:buSzPts val="1300"/>
              <a:buChar char="●"/>
            </a:pPr>
            <a:r>
              <a:rPr lang="it"/>
              <a:t>Enables more efficient management and maintenance for a water cooler network</a:t>
            </a:r>
            <a:endParaRPr/>
          </a:p>
        </p:txBody>
      </p:sp>
      <p:pic>
        <p:nvPicPr>
          <p:cNvPr id="143" name="Google Shape;143;p15"/>
          <p:cNvPicPr preferRelativeResize="0"/>
          <p:nvPr/>
        </p:nvPicPr>
        <p:blipFill>
          <a:blip r:embed="rId3">
            <a:alphaModFix/>
          </a:blip>
          <a:stretch>
            <a:fillRect/>
          </a:stretch>
        </p:blipFill>
        <p:spPr>
          <a:xfrm>
            <a:off x="4339423" y="530863"/>
            <a:ext cx="4638050" cy="4081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The Smart Bottle</a:t>
            </a:r>
            <a:endParaRPr/>
          </a:p>
        </p:txBody>
      </p:sp>
      <p:pic>
        <p:nvPicPr>
          <p:cNvPr id="149" name="Google Shape;149;p16"/>
          <p:cNvPicPr preferRelativeResize="0"/>
          <p:nvPr/>
        </p:nvPicPr>
        <p:blipFill>
          <a:blip r:embed="rId3">
            <a:alphaModFix/>
          </a:blip>
          <a:stretch>
            <a:fillRect/>
          </a:stretch>
        </p:blipFill>
        <p:spPr>
          <a:xfrm>
            <a:off x="4680775" y="1065150"/>
            <a:ext cx="4195774" cy="3350250"/>
          </a:xfrm>
          <a:prstGeom prst="rect">
            <a:avLst/>
          </a:prstGeom>
          <a:noFill/>
          <a:ln>
            <a:noFill/>
          </a:ln>
        </p:spPr>
      </p:pic>
      <p:sp>
        <p:nvSpPr>
          <p:cNvPr id="150" name="Google Shape;150;p16"/>
          <p:cNvSpPr txBox="1"/>
          <p:nvPr>
            <p:ph idx="1" type="body"/>
          </p:nvPr>
        </p:nvSpPr>
        <p:spPr>
          <a:xfrm>
            <a:off x="819150" y="1800200"/>
            <a:ext cx="4487400" cy="2448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a:t>The Bottle is designed with modularity in mind, this helped </a:t>
            </a:r>
            <a:r>
              <a:rPr lang="it"/>
              <a:t>achieve</a:t>
            </a:r>
            <a:r>
              <a:rPr lang="it"/>
              <a:t> </a:t>
            </a:r>
            <a:r>
              <a:rPr b="1" lang="it"/>
              <a:t>upgradability</a:t>
            </a:r>
            <a:r>
              <a:rPr lang="it"/>
              <a:t> and </a:t>
            </a:r>
            <a:r>
              <a:rPr b="1" lang="it"/>
              <a:t>reperability</a:t>
            </a:r>
            <a:r>
              <a:rPr lang="it"/>
              <a:t>, while maintaining all the required feature.</a:t>
            </a:r>
            <a:endParaRPr/>
          </a:p>
          <a:p>
            <a:pPr indent="0" lvl="0" marL="0" rtl="0" algn="l">
              <a:spcBef>
                <a:spcPts val="1200"/>
              </a:spcBef>
              <a:spcAft>
                <a:spcPts val="0"/>
              </a:spcAft>
              <a:buNone/>
            </a:pPr>
            <a:r>
              <a:rPr lang="it"/>
              <a:t>The design has a very </a:t>
            </a:r>
            <a:r>
              <a:rPr b="1" lang="it"/>
              <a:t>user oriented</a:t>
            </a:r>
            <a:r>
              <a:rPr lang="it"/>
              <a:t> set of feature designed designed to make all the interaction as friendly and non invasive as possible, like the magnet connector to charge the system or the notification led ring that provide feedback to the user.</a:t>
            </a:r>
            <a:endParaRPr/>
          </a:p>
          <a:p>
            <a:pPr indent="0" lvl="0" marL="0" rtl="0" algn="l">
              <a:spcBef>
                <a:spcPts val="1200"/>
              </a:spcBef>
              <a:spcAft>
                <a:spcPts val="1200"/>
              </a:spcAft>
              <a:buNone/>
            </a:pPr>
            <a:r>
              <a:rPr lang="it"/>
              <a:t>Thank to its modular design and open source internal architecture, we encourage user to get their hans on the system customize it.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Unimore Smart Bottle</a:t>
            </a:r>
            <a:r>
              <a:rPr b="1" lang="it">
                <a:solidFill>
                  <a:srgbClr val="000000"/>
                </a:solidFill>
              </a:rPr>
              <a:t> </a:t>
            </a:r>
            <a:r>
              <a:rPr lang="it"/>
              <a:t>app </a:t>
            </a:r>
            <a:endParaRPr/>
          </a:p>
        </p:txBody>
      </p:sp>
      <p:sp>
        <p:nvSpPr>
          <p:cNvPr id="156" name="Google Shape;156;p17"/>
          <p:cNvSpPr txBox="1"/>
          <p:nvPr>
            <p:ph idx="1" type="body"/>
          </p:nvPr>
        </p:nvSpPr>
        <p:spPr>
          <a:xfrm>
            <a:off x="819150" y="1990725"/>
            <a:ext cx="43530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The application is the main point for the user to interact with the system:</a:t>
            </a:r>
            <a:endParaRPr/>
          </a:p>
          <a:p>
            <a:pPr indent="-311150" lvl="0" marL="457200" rtl="0" algn="l">
              <a:spcBef>
                <a:spcPts val="1200"/>
              </a:spcBef>
              <a:spcAft>
                <a:spcPts val="0"/>
              </a:spcAft>
              <a:buSzPts val="1300"/>
              <a:buChar char="●"/>
            </a:pPr>
            <a:r>
              <a:rPr lang="it"/>
              <a:t>Shows how much water the user has drunk, so that they can reach </a:t>
            </a:r>
            <a:r>
              <a:rPr lang="it"/>
              <a:t>their daily goal.</a:t>
            </a:r>
            <a:endParaRPr/>
          </a:p>
          <a:p>
            <a:pPr indent="-311150" lvl="0" marL="457200" rtl="0" algn="l">
              <a:spcBef>
                <a:spcPts val="0"/>
              </a:spcBef>
              <a:spcAft>
                <a:spcPts val="0"/>
              </a:spcAft>
              <a:buSzPts val="1300"/>
              <a:buChar char="●"/>
            </a:pPr>
            <a:r>
              <a:rPr lang="it"/>
              <a:t>Helps the user navigate between the available dispenser, so they can have an overview of the relevant dispenser for them, while also provide information, like location and usage statues.</a:t>
            </a:r>
            <a:endParaRPr/>
          </a:p>
        </p:txBody>
      </p:sp>
      <p:pic>
        <p:nvPicPr>
          <p:cNvPr id="157" name="Google Shape;157;p17"/>
          <p:cNvPicPr preferRelativeResize="0"/>
          <p:nvPr/>
        </p:nvPicPr>
        <p:blipFill rotWithShape="1">
          <a:blip r:embed="rId3">
            <a:alphaModFix/>
          </a:blip>
          <a:srcRect b="3004" l="0" r="0" t="7026"/>
          <a:stretch/>
        </p:blipFill>
        <p:spPr>
          <a:xfrm>
            <a:off x="6061700" y="650100"/>
            <a:ext cx="2102549" cy="38432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819150" y="845600"/>
            <a:ext cx="33726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The dispensers</a:t>
            </a:r>
            <a:endParaRPr/>
          </a:p>
        </p:txBody>
      </p:sp>
      <p:sp>
        <p:nvSpPr>
          <p:cNvPr id="163" name="Google Shape;163;p18"/>
          <p:cNvSpPr txBox="1"/>
          <p:nvPr>
            <p:ph idx="1" type="body"/>
          </p:nvPr>
        </p:nvSpPr>
        <p:spPr>
          <a:xfrm>
            <a:off x="819150" y="1840325"/>
            <a:ext cx="3482700" cy="259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The water coolers can recognize the bottles being filled and collect data on the users.</a:t>
            </a:r>
            <a:endParaRPr/>
          </a:p>
          <a:p>
            <a:pPr indent="0" lvl="0" marL="0" rtl="0" algn="l">
              <a:spcBef>
                <a:spcPts val="1200"/>
              </a:spcBef>
              <a:spcAft>
                <a:spcPts val="0"/>
              </a:spcAft>
              <a:buNone/>
            </a:pPr>
            <a:r>
              <a:rPr lang="it"/>
              <a:t>This data is then used to help the user pick the water dispensers best suited for them when needed.</a:t>
            </a:r>
            <a:endParaRPr/>
          </a:p>
          <a:p>
            <a:pPr indent="0" lvl="0" marL="0" rtl="0" algn="l">
              <a:spcBef>
                <a:spcPts val="1200"/>
              </a:spcBef>
              <a:spcAft>
                <a:spcPts val="1200"/>
              </a:spcAft>
              <a:buNone/>
            </a:pPr>
            <a:r>
              <a:rPr lang="it"/>
              <a:t>Redirects users to less busy coolers, allowing for better load distribution.</a:t>
            </a:r>
            <a:endParaRPr/>
          </a:p>
        </p:txBody>
      </p:sp>
      <p:pic>
        <p:nvPicPr>
          <p:cNvPr id="164" name="Google Shape;164;p18"/>
          <p:cNvPicPr preferRelativeResize="0"/>
          <p:nvPr/>
        </p:nvPicPr>
        <p:blipFill rotWithShape="1">
          <a:blip r:embed="rId3">
            <a:alphaModFix/>
          </a:blip>
          <a:srcRect b="0" l="0" r="21752" t="16282"/>
          <a:stretch/>
        </p:blipFill>
        <p:spPr>
          <a:xfrm>
            <a:off x="4697825" y="668500"/>
            <a:ext cx="1837725" cy="1966202"/>
          </a:xfrm>
          <a:prstGeom prst="rect">
            <a:avLst/>
          </a:prstGeom>
          <a:noFill/>
          <a:ln>
            <a:noFill/>
          </a:ln>
        </p:spPr>
      </p:pic>
      <p:cxnSp>
        <p:nvCxnSpPr>
          <p:cNvPr id="165" name="Google Shape;165;p18"/>
          <p:cNvCxnSpPr/>
          <p:nvPr/>
        </p:nvCxnSpPr>
        <p:spPr>
          <a:xfrm>
            <a:off x="6771500" y="984650"/>
            <a:ext cx="1116900" cy="676500"/>
          </a:xfrm>
          <a:prstGeom prst="curvedConnector3">
            <a:avLst>
              <a:gd fmla="val 90836" name="adj1"/>
            </a:avLst>
          </a:prstGeom>
          <a:noFill/>
          <a:ln cap="flat" cmpd="sng" w="9525">
            <a:solidFill>
              <a:schemeClr val="dk2"/>
            </a:solidFill>
            <a:prstDash val="solid"/>
            <a:round/>
            <a:headEnd len="med" w="med" type="none"/>
            <a:tailEnd len="med" w="med" type="triangle"/>
          </a:ln>
        </p:spPr>
      </p:cxnSp>
      <p:cxnSp>
        <p:nvCxnSpPr>
          <p:cNvPr id="166" name="Google Shape;166;p18"/>
          <p:cNvCxnSpPr/>
          <p:nvPr/>
        </p:nvCxnSpPr>
        <p:spPr>
          <a:xfrm rot="10800000">
            <a:off x="5647050" y="2862775"/>
            <a:ext cx="1266000" cy="660600"/>
          </a:xfrm>
          <a:prstGeom prst="curvedConnector3">
            <a:avLst>
              <a:gd fmla="val 91319" name="adj1"/>
            </a:avLst>
          </a:prstGeom>
          <a:noFill/>
          <a:ln cap="flat" cmpd="sng" w="9525">
            <a:solidFill>
              <a:schemeClr val="dk2"/>
            </a:solidFill>
            <a:prstDash val="solid"/>
            <a:round/>
            <a:headEnd len="med" w="med" type="none"/>
            <a:tailEnd len="med" w="med" type="triangle"/>
          </a:ln>
        </p:spPr>
      </p:cxnSp>
      <p:pic>
        <p:nvPicPr>
          <p:cNvPr id="167" name="Google Shape;167;p18"/>
          <p:cNvPicPr preferRelativeResize="0"/>
          <p:nvPr/>
        </p:nvPicPr>
        <p:blipFill rotWithShape="1">
          <a:blip r:embed="rId4">
            <a:alphaModFix/>
          </a:blip>
          <a:srcRect b="3004" l="0" r="0" t="7026"/>
          <a:stretch/>
        </p:blipFill>
        <p:spPr>
          <a:xfrm>
            <a:off x="7084625" y="1800600"/>
            <a:ext cx="1523574" cy="27849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Telegram integration</a:t>
            </a:r>
            <a:endParaRPr/>
          </a:p>
        </p:txBody>
      </p:sp>
      <p:sp>
        <p:nvSpPr>
          <p:cNvPr id="173" name="Google Shape;173;p19"/>
          <p:cNvSpPr txBox="1"/>
          <p:nvPr>
            <p:ph idx="1" type="body"/>
          </p:nvPr>
        </p:nvSpPr>
        <p:spPr>
          <a:xfrm>
            <a:off x="819150" y="1990725"/>
            <a:ext cx="36243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Whenever a water cooler detects a fault and is unable to </a:t>
            </a:r>
            <a:r>
              <a:rPr lang="it"/>
              <a:t>dispense</a:t>
            </a:r>
            <a:r>
              <a:rPr lang="it"/>
              <a:t> water, it automatically sends a notification through telegram to the maintenance workers.</a:t>
            </a:r>
            <a:endParaRPr/>
          </a:p>
          <a:p>
            <a:pPr indent="0" lvl="0" marL="0" rtl="0" algn="l">
              <a:spcBef>
                <a:spcPts val="1200"/>
              </a:spcBef>
              <a:spcAft>
                <a:spcPts val="1200"/>
              </a:spcAft>
              <a:buNone/>
            </a:pPr>
            <a:r>
              <a:rPr lang="it"/>
              <a:t>As soon as the issue has been resolved, a worker can</a:t>
            </a:r>
            <a:r>
              <a:rPr lang="it"/>
              <a:t> easily</a:t>
            </a:r>
            <a:r>
              <a:rPr lang="it"/>
              <a:t> update the status of the dispenser within the Telegram app</a:t>
            </a:r>
            <a:endParaRPr/>
          </a:p>
        </p:txBody>
      </p:sp>
      <p:pic>
        <p:nvPicPr>
          <p:cNvPr id="174" name="Google Shape;174;p19"/>
          <p:cNvPicPr preferRelativeResize="0"/>
          <p:nvPr/>
        </p:nvPicPr>
        <p:blipFill>
          <a:blip r:embed="rId3">
            <a:alphaModFix/>
          </a:blip>
          <a:stretch>
            <a:fillRect/>
          </a:stretch>
        </p:blipFill>
        <p:spPr>
          <a:xfrm>
            <a:off x="5964325" y="788663"/>
            <a:ext cx="2104850" cy="3566176"/>
          </a:xfrm>
          <a:prstGeom prst="rect">
            <a:avLst/>
          </a:prstGeom>
          <a:noFill/>
          <a:ln>
            <a:noFill/>
          </a:ln>
        </p:spPr>
      </p:pic>
      <p:pic>
        <p:nvPicPr>
          <p:cNvPr id="175" name="Google Shape;175;p19"/>
          <p:cNvPicPr preferRelativeResize="0"/>
          <p:nvPr/>
        </p:nvPicPr>
        <p:blipFill>
          <a:blip r:embed="rId4">
            <a:alphaModFix/>
          </a:blip>
          <a:stretch>
            <a:fillRect/>
          </a:stretch>
        </p:blipFill>
        <p:spPr>
          <a:xfrm>
            <a:off x="7287525" y="2571750"/>
            <a:ext cx="1397501" cy="415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324650" y="489600"/>
            <a:ext cx="84873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t>What can </a:t>
            </a:r>
            <a:r>
              <a:rPr lang="it"/>
              <a:t>Unimore Smart Bottle do for you?</a:t>
            </a:r>
            <a:endParaRPr/>
          </a:p>
        </p:txBody>
      </p:sp>
      <p:grpSp>
        <p:nvGrpSpPr>
          <p:cNvPr id="181" name="Google Shape;181;p20"/>
          <p:cNvGrpSpPr/>
          <p:nvPr/>
        </p:nvGrpSpPr>
        <p:grpSpPr>
          <a:xfrm>
            <a:off x="5984760" y="1544650"/>
            <a:ext cx="2448113" cy="472975"/>
            <a:chOff x="5985673" y="1316050"/>
            <a:chExt cx="2448113" cy="472975"/>
          </a:xfrm>
        </p:grpSpPr>
        <p:sp>
          <p:nvSpPr>
            <p:cNvPr id="182" name="Google Shape;182;p20"/>
            <p:cNvSpPr/>
            <p:nvPr/>
          </p:nvSpPr>
          <p:spPr>
            <a:xfrm>
              <a:off x="5985673" y="1316050"/>
              <a:ext cx="2448099" cy="336900"/>
            </a:xfrm>
            <a:custGeom>
              <a:rect b="b" l="l" r="r" t="t"/>
              <a:pathLst>
                <a:path extrusionOk="0" h="13476" w="71950">
                  <a:moveTo>
                    <a:pt x="0" y="13476"/>
                  </a:moveTo>
                  <a:lnTo>
                    <a:pt x="13477" y="0"/>
                  </a:lnTo>
                  <a:lnTo>
                    <a:pt x="71950" y="0"/>
                  </a:lnTo>
                </a:path>
              </a:pathLst>
            </a:custGeom>
            <a:noFill/>
            <a:ln cap="flat" cmpd="sng" w="9525">
              <a:solidFill>
                <a:srgbClr val="ABCB42"/>
              </a:solidFill>
              <a:prstDash val="solid"/>
              <a:round/>
              <a:headEnd len="med" w="med" type="none"/>
              <a:tailEnd len="med" w="med" type="none"/>
            </a:ln>
          </p:spPr>
        </p:sp>
        <p:sp>
          <p:nvSpPr>
            <p:cNvPr id="183" name="Google Shape;183;p20"/>
            <p:cNvSpPr txBox="1"/>
            <p:nvPr/>
          </p:nvSpPr>
          <p:spPr>
            <a:xfrm>
              <a:off x="6661086" y="1498025"/>
              <a:ext cx="1772700" cy="291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it" sz="1700">
                  <a:solidFill>
                    <a:srgbClr val="ABCB42"/>
                  </a:solidFill>
                  <a:latin typeface="Fira Sans Extra Condensed Medium"/>
                  <a:ea typeface="Fira Sans Extra Condensed Medium"/>
                  <a:cs typeface="Fira Sans Extra Condensed Medium"/>
                  <a:sym typeface="Fira Sans Extra Condensed Medium"/>
                </a:rPr>
                <a:t>Brand recognition</a:t>
              </a:r>
              <a:endParaRPr sz="1700">
                <a:solidFill>
                  <a:srgbClr val="ABCB42"/>
                </a:solidFill>
                <a:latin typeface="Fira Sans Extra Condensed Medium"/>
                <a:ea typeface="Fira Sans Extra Condensed Medium"/>
                <a:cs typeface="Fira Sans Extra Condensed Medium"/>
                <a:sym typeface="Fira Sans Extra Condensed Medium"/>
              </a:endParaRPr>
            </a:p>
          </p:txBody>
        </p:sp>
      </p:grpSp>
      <p:grpSp>
        <p:nvGrpSpPr>
          <p:cNvPr id="184" name="Google Shape;184;p20"/>
          <p:cNvGrpSpPr/>
          <p:nvPr/>
        </p:nvGrpSpPr>
        <p:grpSpPr>
          <a:xfrm>
            <a:off x="709338" y="1544650"/>
            <a:ext cx="2448099" cy="472975"/>
            <a:chOff x="710251" y="1316050"/>
            <a:chExt cx="2448099" cy="472975"/>
          </a:xfrm>
        </p:grpSpPr>
        <p:sp>
          <p:nvSpPr>
            <p:cNvPr id="185" name="Google Shape;185;p20"/>
            <p:cNvSpPr/>
            <p:nvPr/>
          </p:nvSpPr>
          <p:spPr>
            <a:xfrm flipH="1">
              <a:off x="710251" y="1316050"/>
              <a:ext cx="2448099" cy="291014"/>
            </a:xfrm>
            <a:custGeom>
              <a:rect b="b" l="l" r="r" t="t"/>
              <a:pathLst>
                <a:path extrusionOk="0" h="13476" w="71950">
                  <a:moveTo>
                    <a:pt x="0" y="13476"/>
                  </a:moveTo>
                  <a:lnTo>
                    <a:pt x="13477" y="0"/>
                  </a:lnTo>
                  <a:lnTo>
                    <a:pt x="71950" y="0"/>
                  </a:lnTo>
                </a:path>
              </a:pathLst>
            </a:custGeom>
            <a:noFill/>
            <a:ln cap="flat" cmpd="sng" w="9525">
              <a:solidFill>
                <a:srgbClr val="E9D522"/>
              </a:solidFill>
              <a:prstDash val="solid"/>
              <a:round/>
              <a:headEnd len="med" w="med" type="none"/>
              <a:tailEnd len="med" w="med" type="none"/>
            </a:ln>
          </p:spPr>
        </p:sp>
        <p:sp>
          <p:nvSpPr>
            <p:cNvPr id="186" name="Google Shape;186;p20"/>
            <p:cNvSpPr txBox="1"/>
            <p:nvPr/>
          </p:nvSpPr>
          <p:spPr>
            <a:xfrm>
              <a:off x="710288" y="1498025"/>
              <a:ext cx="1471500" cy="29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700">
                  <a:solidFill>
                    <a:srgbClr val="E9D522"/>
                  </a:solidFill>
                  <a:latin typeface="Fira Sans Extra Condensed Medium"/>
                  <a:ea typeface="Fira Sans Extra Condensed Medium"/>
                  <a:cs typeface="Fira Sans Extra Condensed Medium"/>
                  <a:sym typeface="Fira Sans Extra Condensed Medium"/>
                </a:rPr>
                <a:t>Data collection</a:t>
              </a:r>
              <a:endParaRPr sz="1700">
                <a:solidFill>
                  <a:srgbClr val="E9D522"/>
                </a:solidFill>
                <a:latin typeface="Fira Sans Extra Condensed Medium"/>
                <a:ea typeface="Fira Sans Extra Condensed Medium"/>
                <a:cs typeface="Fira Sans Extra Condensed Medium"/>
                <a:sym typeface="Fira Sans Extra Condensed Medium"/>
              </a:endParaRPr>
            </a:p>
          </p:txBody>
        </p:sp>
      </p:grpSp>
      <p:grpSp>
        <p:nvGrpSpPr>
          <p:cNvPr id="187" name="Google Shape;187;p20"/>
          <p:cNvGrpSpPr/>
          <p:nvPr/>
        </p:nvGrpSpPr>
        <p:grpSpPr>
          <a:xfrm>
            <a:off x="706425" y="3303200"/>
            <a:ext cx="2451587" cy="988075"/>
            <a:chOff x="707338" y="3074600"/>
            <a:chExt cx="2451587" cy="988075"/>
          </a:xfrm>
        </p:grpSpPr>
        <p:sp>
          <p:nvSpPr>
            <p:cNvPr id="188" name="Google Shape;188;p20"/>
            <p:cNvSpPr/>
            <p:nvPr/>
          </p:nvSpPr>
          <p:spPr>
            <a:xfrm>
              <a:off x="710800" y="3074600"/>
              <a:ext cx="2448125" cy="337125"/>
            </a:xfrm>
            <a:custGeom>
              <a:rect b="b" l="l" r="r" t="t"/>
              <a:pathLst>
                <a:path extrusionOk="0" h="13485" w="97925">
                  <a:moveTo>
                    <a:pt x="97925" y="0"/>
                  </a:moveTo>
                  <a:lnTo>
                    <a:pt x="84301" y="13476"/>
                  </a:lnTo>
                  <a:lnTo>
                    <a:pt x="0" y="13485"/>
                  </a:lnTo>
                </a:path>
              </a:pathLst>
            </a:custGeom>
            <a:noFill/>
            <a:ln cap="flat" cmpd="sng" w="9525">
              <a:solidFill>
                <a:srgbClr val="5C7943"/>
              </a:solidFill>
              <a:prstDash val="solid"/>
              <a:round/>
              <a:headEnd len="med" w="med" type="none"/>
              <a:tailEnd len="med" w="med" type="none"/>
            </a:ln>
          </p:spPr>
        </p:sp>
        <p:sp>
          <p:nvSpPr>
            <p:cNvPr id="189" name="Google Shape;189;p20"/>
            <p:cNvSpPr txBox="1"/>
            <p:nvPr/>
          </p:nvSpPr>
          <p:spPr>
            <a:xfrm>
              <a:off x="707338" y="3441075"/>
              <a:ext cx="2297700" cy="62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700">
                  <a:solidFill>
                    <a:srgbClr val="5C7943"/>
                  </a:solidFill>
                  <a:latin typeface="Fira Sans Extra Condensed Medium"/>
                  <a:ea typeface="Fira Sans Extra Condensed Medium"/>
                  <a:cs typeface="Fira Sans Extra Condensed Medium"/>
                  <a:sym typeface="Fira Sans Extra Condensed Medium"/>
                </a:rPr>
                <a:t>Promote healthy </a:t>
              </a:r>
              <a:endParaRPr sz="1700">
                <a:solidFill>
                  <a:srgbClr val="5C7943"/>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rPr lang="it" sz="1700">
                  <a:solidFill>
                    <a:srgbClr val="5C7943"/>
                  </a:solidFill>
                  <a:latin typeface="Fira Sans Extra Condensed Medium"/>
                  <a:ea typeface="Fira Sans Extra Condensed Medium"/>
                  <a:cs typeface="Fira Sans Extra Condensed Medium"/>
                  <a:sym typeface="Fira Sans Extra Condensed Medium"/>
                </a:rPr>
                <a:t>drinking habits</a:t>
              </a:r>
              <a:endParaRPr sz="1700">
                <a:solidFill>
                  <a:srgbClr val="5C7943"/>
                </a:solidFill>
                <a:latin typeface="Fira Sans Extra Condensed Medium"/>
                <a:ea typeface="Fira Sans Extra Condensed Medium"/>
                <a:cs typeface="Fira Sans Extra Condensed Medium"/>
                <a:sym typeface="Fira Sans Extra Condensed Medium"/>
              </a:endParaRPr>
            </a:p>
          </p:txBody>
        </p:sp>
      </p:grpSp>
      <p:grpSp>
        <p:nvGrpSpPr>
          <p:cNvPr id="190" name="Google Shape;190;p20"/>
          <p:cNvGrpSpPr/>
          <p:nvPr/>
        </p:nvGrpSpPr>
        <p:grpSpPr>
          <a:xfrm>
            <a:off x="5973187" y="3303200"/>
            <a:ext cx="2461475" cy="1328875"/>
            <a:chOff x="5974100" y="3074600"/>
            <a:chExt cx="2461475" cy="1328875"/>
          </a:xfrm>
        </p:grpSpPr>
        <p:sp>
          <p:nvSpPr>
            <p:cNvPr id="191" name="Google Shape;191;p20"/>
            <p:cNvSpPr/>
            <p:nvPr/>
          </p:nvSpPr>
          <p:spPr>
            <a:xfrm>
              <a:off x="5974100" y="3074600"/>
              <a:ext cx="2461475" cy="337125"/>
            </a:xfrm>
            <a:custGeom>
              <a:rect b="b" l="l" r="r" t="t"/>
              <a:pathLst>
                <a:path extrusionOk="0" h="13485" w="98459">
                  <a:moveTo>
                    <a:pt x="0" y="0"/>
                  </a:moveTo>
                  <a:lnTo>
                    <a:pt x="13624" y="13476"/>
                  </a:lnTo>
                  <a:lnTo>
                    <a:pt x="98459" y="13485"/>
                  </a:lnTo>
                </a:path>
              </a:pathLst>
            </a:custGeom>
            <a:noFill/>
            <a:ln cap="flat" cmpd="sng" w="9525">
              <a:solidFill>
                <a:srgbClr val="FEAE17"/>
              </a:solidFill>
              <a:prstDash val="solid"/>
              <a:round/>
              <a:headEnd len="med" w="med" type="none"/>
              <a:tailEnd len="med" w="med" type="none"/>
            </a:ln>
          </p:spPr>
        </p:sp>
        <p:sp>
          <p:nvSpPr>
            <p:cNvPr id="192" name="Google Shape;192;p20"/>
            <p:cNvSpPr txBox="1"/>
            <p:nvPr/>
          </p:nvSpPr>
          <p:spPr>
            <a:xfrm>
              <a:off x="6539335" y="3593475"/>
              <a:ext cx="1894500" cy="810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it" sz="1700">
                  <a:solidFill>
                    <a:srgbClr val="FEAE17"/>
                  </a:solidFill>
                  <a:latin typeface="Fira Sans Extra Condensed Medium"/>
                  <a:ea typeface="Fira Sans Extra Condensed Medium"/>
                  <a:cs typeface="Fira Sans Extra Condensed Medium"/>
                  <a:sym typeface="Fira Sans Extra Condensed Medium"/>
                </a:rPr>
                <a:t>Facilitate water cooler management and maintenance</a:t>
              </a:r>
              <a:endParaRPr sz="1700">
                <a:solidFill>
                  <a:srgbClr val="FEAE17"/>
                </a:solidFill>
                <a:latin typeface="Fira Sans Extra Condensed Medium"/>
                <a:ea typeface="Fira Sans Extra Condensed Medium"/>
                <a:cs typeface="Fira Sans Extra Condensed Medium"/>
                <a:sym typeface="Fira Sans Extra Condensed Medium"/>
              </a:endParaRPr>
            </a:p>
          </p:txBody>
        </p:sp>
      </p:grpSp>
      <p:grpSp>
        <p:nvGrpSpPr>
          <p:cNvPr id="193" name="Google Shape;193;p20"/>
          <p:cNvGrpSpPr/>
          <p:nvPr/>
        </p:nvGrpSpPr>
        <p:grpSpPr>
          <a:xfrm>
            <a:off x="3714575" y="3424275"/>
            <a:ext cx="1713000" cy="978900"/>
            <a:chOff x="3715488" y="3195675"/>
            <a:chExt cx="1713000" cy="978900"/>
          </a:xfrm>
        </p:grpSpPr>
        <p:cxnSp>
          <p:nvCxnSpPr>
            <p:cNvPr id="194" name="Google Shape;194;p20"/>
            <p:cNvCxnSpPr>
              <a:endCxn id="195" idx="0"/>
            </p:cNvCxnSpPr>
            <p:nvPr/>
          </p:nvCxnSpPr>
          <p:spPr>
            <a:xfrm>
              <a:off x="4571988" y="3195675"/>
              <a:ext cx="0" cy="397800"/>
            </a:xfrm>
            <a:prstGeom prst="straightConnector1">
              <a:avLst/>
            </a:prstGeom>
            <a:noFill/>
            <a:ln cap="flat" cmpd="sng" w="9525">
              <a:solidFill>
                <a:srgbClr val="F35001"/>
              </a:solidFill>
              <a:prstDash val="solid"/>
              <a:round/>
              <a:headEnd len="med" w="med" type="none"/>
              <a:tailEnd len="med" w="med" type="none"/>
            </a:ln>
          </p:spPr>
        </p:cxnSp>
        <p:sp>
          <p:nvSpPr>
            <p:cNvPr id="195" name="Google Shape;195;p20"/>
            <p:cNvSpPr txBox="1"/>
            <p:nvPr/>
          </p:nvSpPr>
          <p:spPr>
            <a:xfrm>
              <a:off x="3715488" y="3593475"/>
              <a:ext cx="1713000" cy="58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700">
                  <a:solidFill>
                    <a:srgbClr val="F35001"/>
                  </a:solidFill>
                  <a:latin typeface="Fira Sans Extra Condensed Medium"/>
                  <a:ea typeface="Fira Sans Extra Condensed Medium"/>
                  <a:cs typeface="Fira Sans Extra Condensed Medium"/>
                  <a:sym typeface="Fira Sans Extra Condensed Medium"/>
                </a:rPr>
                <a:t>Reduce plastic waste</a:t>
              </a:r>
              <a:endParaRPr sz="1700">
                <a:solidFill>
                  <a:srgbClr val="F35001"/>
                </a:solidFill>
                <a:latin typeface="Fira Sans Extra Condensed Medium"/>
                <a:ea typeface="Fira Sans Extra Condensed Medium"/>
                <a:cs typeface="Fira Sans Extra Condensed Medium"/>
                <a:sym typeface="Fira Sans Extra Condensed Medium"/>
              </a:endParaRPr>
            </a:p>
          </p:txBody>
        </p:sp>
      </p:grpSp>
      <p:grpSp>
        <p:nvGrpSpPr>
          <p:cNvPr id="196" name="Google Shape;196;p20"/>
          <p:cNvGrpSpPr/>
          <p:nvPr/>
        </p:nvGrpSpPr>
        <p:grpSpPr>
          <a:xfrm>
            <a:off x="3539959" y="1348238"/>
            <a:ext cx="2062256" cy="1961984"/>
            <a:chOff x="3540872" y="1119638"/>
            <a:chExt cx="2062256" cy="1961984"/>
          </a:xfrm>
        </p:grpSpPr>
        <p:grpSp>
          <p:nvGrpSpPr>
            <p:cNvPr id="197" name="Google Shape;197;p20"/>
            <p:cNvGrpSpPr/>
            <p:nvPr/>
          </p:nvGrpSpPr>
          <p:grpSpPr>
            <a:xfrm>
              <a:off x="3696110" y="1268181"/>
              <a:ext cx="1751780" cy="1664896"/>
              <a:chOff x="3640847" y="1557472"/>
              <a:chExt cx="1751780" cy="1664896"/>
            </a:xfrm>
          </p:grpSpPr>
          <p:sp>
            <p:nvSpPr>
              <p:cNvPr id="198" name="Google Shape;198;p20"/>
              <p:cNvSpPr/>
              <p:nvPr/>
            </p:nvSpPr>
            <p:spPr>
              <a:xfrm>
                <a:off x="3640847" y="1557472"/>
                <a:ext cx="1751780" cy="1664896"/>
              </a:xfrm>
              <a:custGeom>
                <a:rect b="b" l="l" r="r" t="t"/>
                <a:pathLst>
                  <a:path extrusionOk="0" h="107482" w="113091">
                    <a:moveTo>
                      <a:pt x="56497" y="0"/>
                    </a:moveTo>
                    <a:lnTo>
                      <a:pt x="1" y="41039"/>
                    </a:lnTo>
                    <a:lnTo>
                      <a:pt x="21653" y="107482"/>
                    </a:lnTo>
                    <a:lnTo>
                      <a:pt x="91438" y="107482"/>
                    </a:lnTo>
                    <a:lnTo>
                      <a:pt x="113090" y="41039"/>
                    </a:lnTo>
                    <a:lnTo>
                      <a:pt x="56497" y="0"/>
                    </a:lnTo>
                    <a:close/>
                  </a:path>
                </a:pathLst>
              </a:custGeom>
              <a:solidFill>
                <a:srgbClr val="E9D5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4178148" y="2193150"/>
                <a:ext cx="1214478" cy="1029218"/>
              </a:xfrm>
              <a:custGeom>
                <a:rect b="b" l="l" r="r" t="t"/>
                <a:pathLst>
                  <a:path extrusionOk="0" h="66444" w="78404">
                    <a:moveTo>
                      <a:pt x="78403" y="1"/>
                    </a:moveTo>
                    <a:lnTo>
                      <a:pt x="1" y="41938"/>
                    </a:lnTo>
                    <a:lnTo>
                      <a:pt x="56751" y="66444"/>
                    </a:lnTo>
                    <a:lnTo>
                      <a:pt x="78403" y="1"/>
                    </a:lnTo>
                    <a:close/>
                  </a:path>
                </a:pathLst>
              </a:custGeom>
              <a:gradFill>
                <a:gsLst>
                  <a:gs pos="0">
                    <a:srgbClr val="F35001"/>
                  </a:gs>
                  <a:gs pos="100000">
                    <a:srgbClr val="FEAE1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3976252" y="2842770"/>
                <a:ext cx="1080970" cy="379598"/>
              </a:xfrm>
              <a:custGeom>
                <a:rect b="b" l="l" r="r" t="t"/>
                <a:pathLst>
                  <a:path extrusionOk="0" h="24506" w="69785">
                    <a:moveTo>
                      <a:pt x="13035" y="0"/>
                    </a:moveTo>
                    <a:lnTo>
                      <a:pt x="0" y="24506"/>
                    </a:lnTo>
                    <a:lnTo>
                      <a:pt x="69785" y="24506"/>
                    </a:lnTo>
                    <a:lnTo>
                      <a:pt x="13035" y="0"/>
                    </a:lnTo>
                    <a:close/>
                  </a:path>
                </a:pathLst>
              </a:custGeom>
              <a:solidFill>
                <a:srgbClr val="F35001"/>
              </a:solidFill>
              <a:ln cap="flat" cmpd="sng" w="9525">
                <a:solidFill>
                  <a:srgbClr val="F3500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3640847" y="2193150"/>
                <a:ext cx="534606" cy="1029218"/>
              </a:xfrm>
              <a:custGeom>
                <a:rect b="b" l="l" r="r" t="t"/>
                <a:pathLst>
                  <a:path extrusionOk="0" h="66444" w="34513">
                    <a:moveTo>
                      <a:pt x="1" y="1"/>
                    </a:moveTo>
                    <a:lnTo>
                      <a:pt x="21653" y="66444"/>
                    </a:lnTo>
                    <a:lnTo>
                      <a:pt x="34512" y="42016"/>
                    </a:lnTo>
                    <a:lnTo>
                      <a:pt x="1" y="1"/>
                    </a:lnTo>
                    <a:close/>
                  </a:path>
                </a:pathLst>
              </a:custGeom>
              <a:solidFill>
                <a:srgbClr val="5C7943"/>
              </a:solidFill>
              <a:ln cap="flat" cmpd="sng" w="9525">
                <a:solidFill>
                  <a:srgbClr val="5C79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3640847" y="1557472"/>
                <a:ext cx="990167" cy="713795"/>
              </a:xfrm>
              <a:custGeom>
                <a:rect b="b" l="l" r="r" t="t"/>
                <a:pathLst>
                  <a:path extrusionOk="0" h="46081" w="63923">
                    <a:moveTo>
                      <a:pt x="56497" y="0"/>
                    </a:moveTo>
                    <a:lnTo>
                      <a:pt x="1" y="41039"/>
                    </a:lnTo>
                    <a:lnTo>
                      <a:pt x="63923" y="46081"/>
                    </a:lnTo>
                    <a:lnTo>
                      <a:pt x="63923" y="46081"/>
                    </a:lnTo>
                    <a:lnTo>
                      <a:pt x="56497" y="0"/>
                    </a:lnTo>
                    <a:close/>
                  </a:path>
                </a:pathLst>
              </a:custGeom>
              <a:gradFill>
                <a:gsLst>
                  <a:gs pos="0">
                    <a:srgbClr val="ABCB42"/>
                  </a:gs>
                  <a:gs pos="100000">
                    <a:srgbClr val="E9D52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4515970" y="1557472"/>
                <a:ext cx="876657" cy="713795"/>
              </a:xfrm>
              <a:custGeom>
                <a:rect b="b" l="l" r="r" t="t"/>
                <a:pathLst>
                  <a:path extrusionOk="0" h="46081" w="56595">
                    <a:moveTo>
                      <a:pt x="1" y="0"/>
                    </a:moveTo>
                    <a:lnTo>
                      <a:pt x="6938" y="46081"/>
                    </a:lnTo>
                    <a:lnTo>
                      <a:pt x="56594" y="41039"/>
                    </a:lnTo>
                    <a:lnTo>
                      <a:pt x="1" y="0"/>
                    </a:lnTo>
                    <a:close/>
                  </a:path>
                </a:pathLst>
              </a:custGeom>
              <a:solidFill>
                <a:srgbClr val="ABCB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20"/>
            <p:cNvGrpSpPr/>
            <p:nvPr/>
          </p:nvGrpSpPr>
          <p:grpSpPr>
            <a:xfrm>
              <a:off x="3540872" y="1119638"/>
              <a:ext cx="2062256" cy="1961984"/>
              <a:chOff x="3133458" y="2129585"/>
              <a:chExt cx="2309358" cy="2197071"/>
            </a:xfrm>
          </p:grpSpPr>
          <p:sp>
            <p:nvSpPr>
              <p:cNvPr id="205" name="Google Shape;205;p20"/>
              <p:cNvSpPr/>
              <p:nvPr/>
            </p:nvSpPr>
            <p:spPr>
              <a:xfrm>
                <a:off x="3133458" y="2129585"/>
                <a:ext cx="2309358" cy="2197071"/>
              </a:xfrm>
              <a:custGeom>
                <a:rect b="b" l="l" r="r" t="t"/>
                <a:pathLst>
                  <a:path extrusionOk="0" h="141838" w="149087">
                    <a:moveTo>
                      <a:pt x="74495" y="1"/>
                    </a:moveTo>
                    <a:lnTo>
                      <a:pt x="1" y="54152"/>
                    </a:lnTo>
                    <a:lnTo>
                      <a:pt x="28415" y="141837"/>
                    </a:lnTo>
                    <a:lnTo>
                      <a:pt x="120673" y="141837"/>
                    </a:lnTo>
                    <a:lnTo>
                      <a:pt x="149087" y="54152"/>
                    </a:lnTo>
                    <a:lnTo>
                      <a:pt x="74495" y="1"/>
                    </a:lnTo>
                    <a:close/>
                  </a:path>
                </a:pathLst>
              </a:custGeom>
              <a:noFill/>
              <a:ln cap="flat" cmpd="sng" w="83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3840886" y="2968384"/>
                <a:ext cx="1601929" cy="1358272"/>
              </a:xfrm>
              <a:custGeom>
                <a:rect b="b" l="l" r="r" t="t"/>
                <a:pathLst>
                  <a:path extrusionOk="0" h="87687" w="103417">
                    <a:moveTo>
                      <a:pt x="103417" y="1"/>
                    </a:moveTo>
                    <a:lnTo>
                      <a:pt x="0" y="55286"/>
                    </a:lnTo>
                    <a:lnTo>
                      <a:pt x="75003" y="87686"/>
                    </a:lnTo>
                    <a:lnTo>
                      <a:pt x="103417" y="1"/>
                    </a:lnTo>
                    <a:close/>
                  </a:path>
                </a:pathLst>
              </a:custGeom>
              <a:noFill/>
              <a:ln cap="flat" cmpd="sng" w="83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3133458" y="2968384"/>
                <a:ext cx="703804" cy="1358272"/>
              </a:xfrm>
              <a:custGeom>
                <a:rect b="b" l="l" r="r" t="t"/>
                <a:pathLst>
                  <a:path extrusionOk="0" h="87687" w="45436">
                    <a:moveTo>
                      <a:pt x="1" y="1"/>
                    </a:moveTo>
                    <a:lnTo>
                      <a:pt x="28415" y="87686"/>
                    </a:lnTo>
                    <a:lnTo>
                      <a:pt x="45436" y="55442"/>
                    </a:lnTo>
                    <a:lnTo>
                      <a:pt x="1" y="1"/>
                    </a:lnTo>
                    <a:close/>
                  </a:path>
                </a:pathLst>
              </a:custGeom>
              <a:noFill/>
              <a:ln cap="flat" cmpd="sng" w="83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3133458" y="2129585"/>
                <a:ext cx="1305280" cy="942040"/>
              </a:xfrm>
              <a:custGeom>
                <a:rect b="b" l="l" r="r" t="t"/>
                <a:pathLst>
                  <a:path extrusionOk="0" h="60816" w="84266">
                    <a:moveTo>
                      <a:pt x="74495" y="1"/>
                    </a:moveTo>
                    <a:lnTo>
                      <a:pt x="1" y="54152"/>
                    </a:lnTo>
                    <a:lnTo>
                      <a:pt x="84266" y="60816"/>
                    </a:lnTo>
                    <a:lnTo>
                      <a:pt x="74495" y="1"/>
                    </a:lnTo>
                    <a:close/>
                  </a:path>
                </a:pathLst>
              </a:custGeom>
              <a:noFill/>
              <a:ln cap="flat" cmpd="sng" w="83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3837246" y="2968384"/>
                <a:ext cx="1605569" cy="858797"/>
              </a:xfrm>
              <a:custGeom>
                <a:rect b="b" l="l" r="r" t="t"/>
                <a:pathLst>
                  <a:path extrusionOk="0" h="55442" w="103652">
                    <a:moveTo>
                      <a:pt x="103652" y="1"/>
                    </a:moveTo>
                    <a:lnTo>
                      <a:pt x="38831" y="6665"/>
                    </a:lnTo>
                    <a:lnTo>
                      <a:pt x="1" y="55442"/>
                    </a:lnTo>
                    <a:lnTo>
                      <a:pt x="1" y="55442"/>
                    </a:lnTo>
                    <a:lnTo>
                      <a:pt x="103652" y="1"/>
                    </a:lnTo>
                    <a:close/>
                  </a:path>
                </a:pathLst>
              </a:custGeom>
              <a:noFill/>
              <a:ln cap="flat" cmpd="sng" w="83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